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23"/>
  </p:notesMasterIdLst>
  <p:sldIdLst>
    <p:sldId id="282" r:id="rId4"/>
    <p:sldId id="333" r:id="rId5"/>
    <p:sldId id="281" r:id="rId6"/>
    <p:sldId id="343" r:id="rId7"/>
    <p:sldId id="341" r:id="rId8"/>
    <p:sldId id="340" r:id="rId9"/>
    <p:sldId id="342" r:id="rId10"/>
    <p:sldId id="295" r:id="rId11"/>
    <p:sldId id="327" r:id="rId12"/>
    <p:sldId id="329" r:id="rId13"/>
    <p:sldId id="328" r:id="rId14"/>
    <p:sldId id="276" r:id="rId15"/>
    <p:sldId id="315" r:id="rId16"/>
    <p:sldId id="321" r:id="rId17"/>
    <p:sldId id="339" r:id="rId18"/>
    <p:sldId id="336" r:id="rId19"/>
    <p:sldId id="262" r:id="rId20"/>
    <p:sldId id="311" r:id="rId21"/>
    <p:sldId id="279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Galiovský" initials="PG" lastIdx="1" clrIdx="0">
    <p:extLst>
      <p:ext uri="{19B8F6BF-5375-455C-9EA6-DF929625EA0E}">
        <p15:presenceInfo xmlns:p15="http://schemas.microsoft.com/office/powerpoint/2012/main" userId="2f9316b6-724f-48fb-ba32-c7696d5c0e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7"/>
    <p:restoredTop sz="95102"/>
  </p:normalViewPr>
  <p:slideViewPr>
    <p:cSldViewPr snapToGrid="0">
      <p:cViewPr varScale="1">
        <p:scale>
          <a:sx n="137" d="100"/>
          <a:sy n="137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57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89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84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78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233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58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86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10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0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41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36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E69A8CB-4F57-3443-8DA4-B1298691365F}" type="datetimeFigureOut">
              <a:rPr lang="sk-SK" smtClean="0"/>
              <a:t>13.2.19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45A3-058A-9D46-828F-46EF711D43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29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day.com/marketing/emirates-brings-chatbot-banner-a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hoj@nettle.sk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hyperlink" Target="https://goo.gl/maps/WAchvTKEUD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mkl88OSKJ1cX2WnAosUJum8uRa5NNao/view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338391"/>
            <a:ext cx="8520600" cy="113132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l"/>
            <a:r>
              <a:rPr lang="sk-SK" sz="2400" dirty="0" err="1">
                <a:latin typeface="Avenir Light" charset="0"/>
              </a:rPr>
              <a:t>We</a:t>
            </a:r>
            <a:r>
              <a:rPr lang="sk-SK" sz="2400" dirty="0">
                <a:latin typeface="Avenir Light" charset="0"/>
              </a:rPr>
              <a:t> </a:t>
            </a:r>
            <a:r>
              <a:rPr lang="sk-SK" sz="2400" dirty="0" err="1">
                <a:latin typeface="Avenir Light" charset="0"/>
              </a:rPr>
              <a:t>speak</a:t>
            </a:r>
            <a:r>
              <a:rPr lang="sk-SK" sz="2400" dirty="0">
                <a:latin typeface="Avenir Light" charset="0"/>
              </a:rPr>
              <a:t> </a:t>
            </a:r>
            <a:r>
              <a:rPr lang="sk-SK" sz="2400" dirty="0" err="1">
                <a:latin typeface="Avenir Light" charset="0"/>
              </a:rPr>
              <a:t>your</a:t>
            </a:r>
            <a:r>
              <a:rPr lang="sk-SK" sz="2400" dirty="0">
                <a:latin typeface="Avenir Light" charset="0"/>
              </a:rPr>
              <a:t> </a:t>
            </a:r>
            <a:r>
              <a:rPr lang="sk-SK" sz="2400" dirty="0" err="1">
                <a:latin typeface="Avenir Light" charset="0"/>
              </a:rPr>
              <a:t>language</a:t>
            </a:r>
            <a:r>
              <a:rPr lang="sk-SK" sz="2400" dirty="0">
                <a:latin typeface="Avenir Light" charset="0"/>
              </a:rPr>
              <a:t>.</a:t>
            </a:r>
            <a:br>
              <a:rPr lang="sk-SK" sz="2400" dirty="0">
                <a:latin typeface="Avenir Light" charset="0"/>
              </a:rPr>
            </a:br>
            <a:endParaRPr lang="en-GB" sz="2400" dirty="0">
              <a:latin typeface="Avenir Light" charset="0"/>
              <a:sym typeface="Montserra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2145555"/>
            <a:ext cx="47295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6"/>
          <p:cNvSpPr txBox="1">
            <a:spLocks/>
          </p:cNvSpPr>
          <p:nvPr/>
        </p:nvSpPr>
        <p:spPr>
          <a:xfrm>
            <a:off x="311700" y="239627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3600" dirty="0" err="1">
                <a:solidFill>
                  <a:srgbClr val="000000"/>
                </a:solidFill>
                <a:latin typeface="Avenir Light" charset="0"/>
              </a:rPr>
              <a:t>nettle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</a:rPr>
              <a:t> 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Avenir Light" charset="0"/>
              </a:rPr>
              <a:t>chatbot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in action</a:t>
            </a:r>
            <a:endParaRPr lang="en-GB" sz="36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91" y="391118"/>
            <a:ext cx="1770115" cy="538945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B4E88A0F-6C79-2745-9B21-EA6359A21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506" y="1173554"/>
            <a:ext cx="2258987" cy="3969946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D64D457C-55F6-3A47-80A4-A060040A5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46" y="1116847"/>
            <a:ext cx="2293999" cy="4026653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A59C49AF-C5F0-1048-992A-4C4BAE706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88" y="1154700"/>
            <a:ext cx="2246464" cy="39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6"/>
          <p:cNvSpPr txBox="1">
            <a:spLocks/>
          </p:cNvSpPr>
          <p:nvPr/>
        </p:nvSpPr>
        <p:spPr>
          <a:xfrm>
            <a:off x="311700" y="239627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3600" dirty="0" err="1">
                <a:solidFill>
                  <a:srgbClr val="000000"/>
                </a:solidFill>
                <a:latin typeface="Avenir Light" charset="0"/>
              </a:rPr>
              <a:t>nettle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</a:rPr>
              <a:t> 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Avenir Light" charset="0"/>
              </a:rPr>
              <a:t>chatbot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in action</a:t>
            </a:r>
            <a:endParaRPr lang="en-GB" sz="36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91" y="391118"/>
            <a:ext cx="1770115" cy="538945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24494A4-B108-8E4C-9F89-763BBE148F1F}"/>
              </a:ext>
            </a:extLst>
          </p:cNvPr>
          <p:cNvGrpSpPr/>
          <p:nvPr/>
        </p:nvGrpSpPr>
        <p:grpSpPr>
          <a:xfrm>
            <a:off x="803489" y="1118494"/>
            <a:ext cx="7358475" cy="3987298"/>
            <a:chOff x="606631" y="1137354"/>
            <a:chExt cx="7358475" cy="3987298"/>
          </a:xfrm>
        </p:grpSpPr>
        <p:pic>
          <p:nvPicPr>
            <p:cNvPr id="15" name="Obrázok 14">
              <a:extLst>
                <a:ext uri="{FF2B5EF4-FFF2-40B4-BE49-F238E27FC236}">
                  <a16:creationId xmlns:a16="http://schemas.microsoft.com/office/drawing/2014/main" id="{B4EA2406-42A5-D54C-8140-F1252713B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631" y="1137354"/>
              <a:ext cx="2564641" cy="3987298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176D15E6-F131-4B4E-B844-FF487F028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7118" y="1137354"/>
              <a:ext cx="2252055" cy="3987298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16443855-EFEC-4D47-A6FC-26D8CAE1B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2154" y="1137354"/>
              <a:ext cx="2282952" cy="3987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74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6"/>
          <p:cNvSpPr txBox="1">
            <a:spLocks/>
          </p:cNvSpPr>
          <p:nvPr/>
        </p:nvSpPr>
        <p:spPr>
          <a:xfrm>
            <a:off x="311700" y="239627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3600" dirty="0" err="1">
                <a:solidFill>
                  <a:srgbClr val="000000"/>
                </a:solidFill>
                <a:latin typeface="Avenir Light" charset="0"/>
              </a:rPr>
              <a:t>nettle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</a:rPr>
              <a:t> 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Avenir Light" charset="0"/>
              </a:rPr>
              <a:t>chatbot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in action</a:t>
            </a:r>
            <a:endParaRPr lang="en-GB" sz="36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91" y="391118"/>
            <a:ext cx="1770115" cy="538945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BFC279A2-B366-B449-84C9-0675F35E9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14" y="1176867"/>
            <a:ext cx="2785532" cy="3406425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id="{D150C3C4-62E0-2F4A-BC63-FD9E7E6E4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892" y="1173329"/>
            <a:ext cx="2784641" cy="3409963"/>
          </a:xfrm>
          <a:prstGeom prst="rect">
            <a:avLst/>
          </a:prstGeom>
        </p:spPr>
      </p:pic>
      <p:pic>
        <p:nvPicPr>
          <p:cNvPr id="38" name="Obrázok 37">
            <a:extLst>
              <a:ext uri="{FF2B5EF4-FFF2-40B4-BE49-F238E27FC236}">
                <a16:creationId xmlns:a16="http://schemas.microsoft.com/office/drawing/2014/main" id="{2FA7E08A-63A2-F547-94AA-10D47A928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779" y="1173329"/>
            <a:ext cx="2790786" cy="34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6"/>
          <p:cNvSpPr txBox="1">
            <a:spLocks/>
          </p:cNvSpPr>
          <p:nvPr/>
        </p:nvSpPr>
        <p:spPr>
          <a:xfrm>
            <a:off x="311700" y="239627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3600" dirty="0" err="1">
                <a:solidFill>
                  <a:srgbClr val="000000"/>
                </a:solidFill>
                <a:latin typeface="Avenir Light" charset="0"/>
              </a:rPr>
              <a:t>nettle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</a:rPr>
              <a:t> 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Avenir Light" charset="0"/>
              </a:rPr>
              <a:t>chatbot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in action</a:t>
            </a:r>
            <a:endParaRPr lang="en-GB" sz="36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491" y="391118"/>
            <a:ext cx="1770115" cy="538945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id="{15E1241D-AF22-D94F-81AD-92C36747E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14" y="1108716"/>
            <a:ext cx="2829492" cy="3535200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id="{CF19FE3C-C651-B445-8C4E-A5BDB9817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88" y="1107691"/>
            <a:ext cx="2787024" cy="3536225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id="{DF421B4C-3DDB-EF4F-A86D-27E564DB1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40" y="1108716"/>
            <a:ext cx="2776946" cy="3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63B6FD2E-F869-494A-B692-821E33CA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  <p:sp>
        <p:nvSpPr>
          <p:cNvPr id="15" name="Shape 106">
            <a:extLst>
              <a:ext uri="{FF2B5EF4-FFF2-40B4-BE49-F238E27FC236}">
                <a16:creationId xmlns:a16="http://schemas.microsoft.com/office/drawing/2014/main" id="{4BD2CB76-0455-894D-9CB3-079BB89AD366}"/>
              </a:ext>
            </a:extLst>
          </p:cNvPr>
          <p:cNvSpPr txBox="1">
            <a:spLocks/>
          </p:cNvSpPr>
          <p:nvPr/>
        </p:nvSpPr>
        <p:spPr>
          <a:xfrm>
            <a:off x="311700" y="258289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GB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banner with chatbot</a:t>
            </a:r>
            <a:endParaRPr lang="en-GB" sz="4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sp>
        <p:nvSpPr>
          <p:cNvPr id="10" name="Shape 106">
            <a:extLst>
              <a:ext uri="{FF2B5EF4-FFF2-40B4-BE49-F238E27FC236}">
                <a16:creationId xmlns:a16="http://schemas.microsoft.com/office/drawing/2014/main" id="{417A22C3-D3C5-6844-A350-6072F8FF89CF}"/>
              </a:ext>
            </a:extLst>
          </p:cNvPr>
          <p:cNvSpPr txBox="1">
            <a:spLocks/>
          </p:cNvSpPr>
          <p:nvPr/>
        </p:nvSpPr>
        <p:spPr>
          <a:xfrm>
            <a:off x="311700" y="1306032"/>
            <a:ext cx="8520600" cy="3140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AI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powered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chatbot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that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lies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within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display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ads</a:t>
            </a:r>
            <a:endParaRPr lang="sk-SK" sz="2400" dirty="0">
              <a:solidFill>
                <a:srgbClr val="000000"/>
              </a:solidFill>
              <a:latin typeface="Avenir Light" charset="0"/>
            </a:endParaRP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weave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new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life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into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traditional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display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ads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 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removing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as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many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friction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points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from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the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customer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journey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as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possible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endParaRPr lang="en-AU" sz="2400" dirty="0">
              <a:solidFill>
                <a:srgbClr val="000000"/>
              </a:solidFill>
              <a:latin typeface="Avenir Light" charset="0"/>
            </a:endParaRP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87% lift in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engagement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compared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to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its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traditional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click-through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venir Light" charset="0"/>
              </a:rPr>
              <a:t>ads</a:t>
            </a:r>
            <a:r>
              <a:rPr lang="sk-SK" sz="24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1100" dirty="0">
                <a:solidFill>
                  <a:srgbClr val="000000"/>
                </a:solidFill>
                <a:latin typeface="Avenir Light" charset="0"/>
              </a:rPr>
              <a:t>(</a:t>
            </a:r>
            <a:r>
              <a:rPr lang="sk-SK" sz="1100" dirty="0" err="1">
                <a:solidFill>
                  <a:srgbClr val="000000"/>
                </a:solidFill>
                <a:latin typeface="Avenir Light" charset="0"/>
                <a:hlinkClick r:id="rId3"/>
              </a:rPr>
              <a:t>Emirates</a:t>
            </a:r>
            <a:r>
              <a:rPr lang="sk-SK" sz="1100" dirty="0">
                <a:solidFill>
                  <a:srgbClr val="000000"/>
                </a:solidFill>
                <a:latin typeface="Avenir Light" charset="0"/>
                <a:hlinkClick r:id="rId3"/>
              </a:rPr>
              <a:t> </a:t>
            </a:r>
            <a:r>
              <a:rPr lang="sk-SK" sz="1100" dirty="0" err="1">
                <a:solidFill>
                  <a:srgbClr val="000000"/>
                </a:solidFill>
                <a:latin typeface="Avenir Light" charset="0"/>
                <a:hlinkClick r:id="rId3"/>
              </a:rPr>
              <a:t>vacation</a:t>
            </a:r>
            <a:r>
              <a:rPr lang="sk-SK" sz="1100" dirty="0">
                <a:solidFill>
                  <a:srgbClr val="000000"/>
                </a:solidFill>
                <a:latin typeface="Avenir Light" charset="0"/>
                <a:hlinkClick r:id="rId3"/>
              </a:rPr>
              <a:t> </a:t>
            </a:r>
            <a:r>
              <a:rPr lang="sk-SK" sz="1100" dirty="0" err="1">
                <a:solidFill>
                  <a:srgbClr val="000000"/>
                </a:solidFill>
                <a:latin typeface="Avenir Light" charset="0"/>
                <a:hlinkClick r:id="rId3"/>
              </a:rPr>
              <a:t>campaign</a:t>
            </a:r>
            <a:r>
              <a:rPr lang="sk-SK" sz="1100" dirty="0">
                <a:solidFill>
                  <a:srgbClr val="000000"/>
                </a:solidFill>
                <a:latin typeface="Avenir Light" charset="0"/>
              </a:rPr>
              <a:t>) </a:t>
            </a:r>
            <a:endParaRPr lang="sk-SK" sz="24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069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82D21B73-3094-F744-8C65-F922A2490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29" y="407136"/>
            <a:ext cx="1748116" cy="57244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7B9C381-D775-9145-A916-578E2114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39253"/>
            <a:ext cx="1770115" cy="53894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B921F81-70C7-154B-9A37-0557C2032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769" y="1370532"/>
            <a:ext cx="1503420" cy="2862073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518F2D4-DA6B-D043-B08A-48A382550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864" y="1370532"/>
            <a:ext cx="1457134" cy="2862073"/>
          </a:xfrm>
          <a:prstGeom prst="rect">
            <a:avLst/>
          </a:prstGeom>
        </p:spPr>
      </p:pic>
      <p:sp>
        <p:nvSpPr>
          <p:cNvPr id="20" name="Zástupný objekt pre obsah 2">
            <a:extLst>
              <a:ext uri="{FF2B5EF4-FFF2-40B4-BE49-F238E27FC236}">
                <a16:creationId xmlns:a16="http://schemas.microsoft.com/office/drawing/2014/main" id="{8ABF6ED8-7FC2-EB4A-8EA1-8DEDC7B253BB}"/>
              </a:ext>
            </a:extLst>
          </p:cNvPr>
          <p:cNvSpPr txBox="1">
            <a:spLocks/>
          </p:cNvSpPr>
          <p:nvPr/>
        </p:nvSpPr>
        <p:spPr>
          <a:xfrm>
            <a:off x="576072" y="1209482"/>
            <a:ext cx="6153912" cy="32635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AU" sz="1800" dirty="0">
                <a:latin typeface="Avenir Light" charset="0"/>
                <a:sym typeface="Montserrat"/>
              </a:rPr>
              <a:t>Launch campaign of the Galaxy Note9</a:t>
            </a:r>
          </a:p>
          <a:p>
            <a:pPr marL="76200">
              <a:lnSpc>
                <a:spcPct val="150000"/>
              </a:lnSpc>
              <a:buClr>
                <a:srgbClr val="000000"/>
              </a:buClr>
              <a:buSzPts val="2400"/>
            </a:pPr>
            <a:endParaRPr lang="en-AU" dirty="0">
              <a:latin typeface="Avenir Light" charset="0"/>
              <a:sym typeface="Montserrat"/>
            </a:endParaRP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en-AU" sz="1600" dirty="0">
                <a:latin typeface="Avenir Light" charset="0"/>
                <a:sym typeface="Montserrat"/>
              </a:rPr>
              <a:t>1</a:t>
            </a:r>
            <a:r>
              <a:rPr lang="en-AU" sz="1600" baseline="30000" dirty="0">
                <a:latin typeface="Avenir Light" charset="0"/>
                <a:sym typeface="Montserrat"/>
              </a:rPr>
              <a:t>st</a:t>
            </a:r>
            <a:r>
              <a:rPr lang="en-AU" sz="1600" dirty="0">
                <a:latin typeface="Avenir Light" charset="0"/>
                <a:sym typeface="Montserrat"/>
              </a:rPr>
              <a:t> banner with AI powered chatbot in Slovakia</a:t>
            </a: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en-AU" sz="1600" dirty="0">
                <a:latin typeface="Avenir Light" charset="0"/>
              </a:rPr>
              <a:t>ready to reply various phone related questions</a:t>
            </a: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en-AU" sz="1600" dirty="0">
                <a:latin typeface="Avenir Light" charset="0"/>
              </a:rPr>
              <a:t>Samsung topped up add impression during </a:t>
            </a:r>
            <a:br>
              <a:rPr lang="en-AU" sz="1600" dirty="0">
                <a:latin typeface="Avenir Light" charset="0"/>
              </a:rPr>
            </a:br>
            <a:r>
              <a:rPr lang="en-AU" sz="1600" dirty="0">
                <a:latin typeface="Avenir Light" charset="0"/>
              </a:rPr>
              <a:t>the campaign</a:t>
            </a: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en-AU" sz="1600" dirty="0">
                <a:latin typeface="Avenir Light" charset="0"/>
              </a:rPr>
              <a:t>CTR up to 4%</a:t>
            </a:r>
          </a:p>
          <a:p>
            <a:pPr marL="76200">
              <a:buClr>
                <a:srgbClr val="000000"/>
              </a:buClr>
              <a:buSzPts val="2400"/>
            </a:pPr>
            <a:endParaRPr lang="en-AU" sz="1800" dirty="0">
              <a:latin typeface="Avenir Light" charset="0"/>
            </a:endParaRPr>
          </a:p>
        </p:txBody>
      </p:sp>
      <p:sp>
        <p:nvSpPr>
          <p:cNvPr id="7" name="Shape 106">
            <a:extLst>
              <a:ext uri="{FF2B5EF4-FFF2-40B4-BE49-F238E27FC236}">
                <a16:creationId xmlns:a16="http://schemas.microsoft.com/office/drawing/2014/main" id="{EE593761-DB0E-6A4E-8D2E-B43ACD59DD9D}"/>
              </a:ext>
            </a:extLst>
          </p:cNvPr>
          <p:cNvSpPr txBox="1">
            <a:spLocks/>
          </p:cNvSpPr>
          <p:nvPr/>
        </p:nvSpPr>
        <p:spPr>
          <a:xfrm>
            <a:off x="311700" y="258289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GB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banner with chatbot</a:t>
            </a:r>
            <a:endParaRPr lang="en-GB" sz="4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3003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DAD729E-7B31-CC44-9DED-C15A372EF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682" y="72029"/>
            <a:ext cx="1063843" cy="106384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8E6942B-C288-A543-9805-B97CE725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39253"/>
            <a:ext cx="1770115" cy="538945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FE2D69D0-A18A-3043-8B57-37C4AF38958C}"/>
              </a:ext>
            </a:extLst>
          </p:cNvPr>
          <p:cNvSpPr txBox="1">
            <a:spLocks/>
          </p:cNvSpPr>
          <p:nvPr/>
        </p:nvSpPr>
        <p:spPr>
          <a:xfrm>
            <a:off x="594360" y="1209482"/>
            <a:ext cx="4214707" cy="32635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AU" sz="1800" dirty="0">
                <a:latin typeface="Avenir Light" charset="0"/>
                <a:sym typeface="Montserrat"/>
              </a:rPr>
              <a:t>Loan campaign</a:t>
            </a:r>
          </a:p>
          <a:p>
            <a:pPr marL="76200">
              <a:lnSpc>
                <a:spcPct val="150000"/>
              </a:lnSpc>
              <a:buClr>
                <a:srgbClr val="000000"/>
              </a:buClr>
              <a:buSzPts val="2400"/>
            </a:pPr>
            <a:endParaRPr lang="en-AU" dirty="0">
              <a:latin typeface="Avenir Light" charset="0"/>
              <a:sym typeface="Montserrat"/>
            </a:endParaRP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sk-SK" sz="1600" dirty="0" err="1">
                <a:latin typeface="Avenir Light" charset="0"/>
              </a:rPr>
              <a:t>one</a:t>
            </a:r>
            <a:r>
              <a:rPr lang="sk-SK" sz="1600" dirty="0">
                <a:latin typeface="Avenir Light" charset="0"/>
              </a:rPr>
              <a:t> of </a:t>
            </a:r>
            <a:r>
              <a:rPr lang="sk-SK" sz="1600" dirty="0" err="1">
                <a:latin typeface="Avenir Light" charset="0"/>
              </a:rPr>
              <a:t>the</a:t>
            </a:r>
            <a:r>
              <a:rPr lang="sk-SK" sz="1600" dirty="0">
                <a:latin typeface="Avenir Light" charset="0"/>
              </a:rPr>
              <a:t> </a:t>
            </a:r>
            <a:r>
              <a:rPr lang="sk-SK" sz="1600" dirty="0" err="1">
                <a:latin typeface="Avenir Light" charset="0"/>
              </a:rPr>
              <a:t>strongest</a:t>
            </a:r>
            <a:r>
              <a:rPr lang="sk-SK" sz="1600" dirty="0">
                <a:latin typeface="Avenir Light" charset="0"/>
              </a:rPr>
              <a:t> and most </a:t>
            </a:r>
            <a:r>
              <a:rPr lang="sk-SK" sz="1600" dirty="0" err="1">
                <a:latin typeface="Avenir Light" charset="0"/>
              </a:rPr>
              <a:t>important</a:t>
            </a:r>
            <a:r>
              <a:rPr lang="sk-SK" sz="1600" dirty="0">
                <a:latin typeface="Avenir Light" charset="0"/>
              </a:rPr>
              <a:t> </a:t>
            </a:r>
            <a:r>
              <a:rPr lang="sk-SK" sz="1600" dirty="0" err="1">
                <a:latin typeface="Avenir Light" charset="0"/>
              </a:rPr>
              <a:t>players</a:t>
            </a:r>
            <a:r>
              <a:rPr lang="sk-SK" sz="1600" dirty="0">
                <a:latin typeface="Avenir Light" charset="0"/>
              </a:rPr>
              <a:t> in </a:t>
            </a:r>
            <a:r>
              <a:rPr lang="sk-SK" sz="1600" dirty="0" err="1">
                <a:latin typeface="Avenir Light" charset="0"/>
              </a:rPr>
              <a:t>the</a:t>
            </a:r>
            <a:r>
              <a:rPr lang="sk-SK" sz="1600" dirty="0">
                <a:latin typeface="Avenir Light" charset="0"/>
              </a:rPr>
              <a:t> Slovak banking </a:t>
            </a:r>
            <a:r>
              <a:rPr lang="sk-SK" sz="1600" dirty="0" err="1">
                <a:latin typeface="Avenir Light" charset="0"/>
              </a:rPr>
              <a:t>market</a:t>
            </a:r>
            <a:endParaRPr lang="sk-SK" sz="1600" dirty="0">
              <a:latin typeface="Avenir Light" charset="0"/>
            </a:endParaRP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sk-SK" sz="1600" dirty="0">
                <a:latin typeface="Avenir Light" charset="0"/>
              </a:rPr>
              <a:t>part of KBC </a:t>
            </a:r>
            <a:r>
              <a:rPr lang="sk-SK" sz="1600" dirty="0" err="1">
                <a:latin typeface="Avenir Light" charset="0"/>
              </a:rPr>
              <a:t>group</a:t>
            </a:r>
            <a:r>
              <a:rPr lang="sk-SK" sz="1600" dirty="0">
                <a:latin typeface="Avenir Light" charset="0"/>
              </a:rPr>
              <a:t> </a:t>
            </a:r>
          </a:p>
          <a:p>
            <a:pPr marL="361950" indent="-285750">
              <a:lnSpc>
                <a:spcPct val="150000"/>
              </a:lnSpc>
              <a:buClr>
                <a:srgbClr val="000000"/>
              </a:buClr>
              <a:buSzPts val="2400"/>
              <a:buFontTx/>
              <a:buChar char="-"/>
            </a:pPr>
            <a:r>
              <a:rPr lang="sk-SK" sz="1600" dirty="0">
                <a:latin typeface="Avenir Light" charset="0"/>
              </a:rPr>
              <a:t>AI </a:t>
            </a:r>
            <a:r>
              <a:rPr lang="sk-SK" sz="1600" dirty="0" err="1">
                <a:latin typeface="Avenir Light" charset="0"/>
              </a:rPr>
              <a:t>powered</a:t>
            </a:r>
            <a:r>
              <a:rPr lang="sk-SK" sz="1600" dirty="0">
                <a:latin typeface="Avenir Light" charset="0"/>
              </a:rPr>
              <a:t> </a:t>
            </a:r>
            <a:r>
              <a:rPr lang="sk-SK" sz="1600" dirty="0" err="1">
                <a:latin typeface="Avenir Light" charset="0"/>
              </a:rPr>
              <a:t>chatbot</a:t>
            </a:r>
            <a:r>
              <a:rPr lang="sk-SK" sz="1600" dirty="0">
                <a:latin typeface="Avenir Light" charset="0"/>
              </a:rPr>
              <a:t> in </a:t>
            </a:r>
            <a:r>
              <a:rPr lang="sk-SK" sz="1600" dirty="0" err="1">
                <a:latin typeface="Avenir Light" charset="0"/>
              </a:rPr>
              <a:t>add</a:t>
            </a:r>
            <a:r>
              <a:rPr lang="sk-SK" sz="1600" dirty="0">
                <a:latin typeface="Avenir Light" charset="0"/>
              </a:rPr>
              <a:t> banner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053A521-0A3F-184E-9E8B-A19F4B2C0F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335" y="1375345"/>
            <a:ext cx="1474428" cy="299243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70E0815-CEB7-AD44-9CA4-8A92788ED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833" y="1370532"/>
            <a:ext cx="1467165" cy="2963382"/>
          </a:xfrm>
          <a:prstGeom prst="rect">
            <a:avLst/>
          </a:prstGeom>
        </p:spPr>
      </p:pic>
      <p:sp>
        <p:nvSpPr>
          <p:cNvPr id="9" name="Shape 106">
            <a:extLst>
              <a:ext uri="{FF2B5EF4-FFF2-40B4-BE49-F238E27FC236}">
                <a16:creationId xmlns:a16="http://schemas.microsoft.com/office/drawing/2014/main" id="{169CC027-62D5-6846-9FCC-1FC93B4DD36C}"/>
              </a:ext>
            </a:extLst>
          </p:cNvPr>
          <p:cNvSpPr txBox="1">
            <a:spLocks/>
          </p:cNvSpPr>
          <p:nvPr/>
        </p:nvSpPr>
        <p:spPr>
          <a:xfrm>
            <a:off x="311700" y="258289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GB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banner with chatbot</a:t>
            </a:r>
            <a:endParaRPr lang="en-GB" sz="4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773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267620"/>
            <a:ext cx="8520600" cy="69043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AU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nettle 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 </a:t>
            </a:r>
            <a:r>
              <a:rPr lang="en-AU" sz="3600" dirty="0" err="1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chatbot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 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USP</a:t>
            </a:r>
            <a:endParaRPr lang="en-AU" sz="4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sp>
        <p:nvSpPr>
          <p:cNvPr id="3" name="Shape 106"/>
          <p:cNvSpPr txBox="1">
            <a:spLocks/>
          </p:cNvSpPr>
          <p:nvPr/>
        </p:nvSpPr>
        <p:spPr>
          <a:xfrm>
            <a:off x="311700" y="1307698"/>
            <a:ext cx="8520600" cy="3140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AI based technology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in-house language capabilities: CZ &amp; SK, EN, DE, HU    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maximum data security, 100% server-side deployment option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ability to precisely extract intents and entities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integration with any messaging service 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ID data pre-fill &amp; verification 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speech to text transcription </a:t>
            </a: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sk-SK" sz="2000" dirty="0" err="1">
                <a:solidFill>
                  <a:srgbClr val="000000"/>
                </a:solidFill>
                <a:latin typeface="Avenir Light" charset="0"/>
              </a:rPr>
              <a:t>integration</a:t>
            </a:r>
            <a:r>
              <a:rPr lang="sk-SK" sz="20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venir Light" charset="0"/>
              </a:rPr>
              <a:t>with</a:t>
            </a:r>
            <a:r>
              <a:rPr lang="sk-SK" sz="2000" dirty="0">
                <a:solidFill>
                  <a:srgbClr val="000000"/>
                </a:solidFill>
                <a:latin typeface="Avenir Light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venir Light" charset="0"/>
              </a:rPr>
              <a:t>Genesys</a:t>
            </a:r>
            <a:r>
              <a:rPr lang="sk-SK" sz="2000" dirty="0">
                <a:solidFill>
                  <a:srgbClr val="000000"/>
                </a:solidFill>
                <a:latin typeface="Avenir Light" charset="0"/>
              </a:rPr>
              <a:t> </a:t>
            </a:r>
            <a:endParaRPr lang="en-AU" sz="2000" dirty="0">
              <a:solidFill>
                <a:srgbClr val="000000"/>
              </a:solidFill>
              <a:latin typeface="Avenir Light" charset="0"/>
            </a:endParaRPr>
          </a:p>
          <a:p>
            <a:pPr marL="457200" indent="-419100"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lang="en-AU" sz="2000" dirty="0">
                <a:solidFill>
                  <a:srgbClr val="000000"/>
                </a:solidFill>
                <a:latin typeface="Avenir Light" charset="0"/>
              </a:rPr>
              <a:t>turnkey solution possibility</a:t>
            </a:r>
          </a:p>
          <a:p>
            <a:pPr marL="38100">
              <a:buClr>
                <a:srgbClr val="000000"/>
              </a:buClr>
              <a:buSzPts val="3000"/>
              <a:buNone/>
            </a:pPr>
            <a:endParaRPr lang="en-AU" sz="40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39253"/>
            <a:ext cx="1770115" cy="5389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267620"/>
            <a:ext cx="8520600" cy="9387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nettle AI </a:t>
            </a:r>
            <a:r>
              <a:rPr lang="en-GB" sz="3600" dirty="0" err="1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chatbot</a:t>
            </a:r>
            <a:r>
              <a:rPr lang="en-GB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 </a:t>
            </a:r>
            <a:r>
              <a:rPr lang="en-GB" sz="3600" dirty="0" err="1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modul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s</a:t>
            </a:r>
            <a:endParaRPr lang="en-GB" sz="4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sp>
        <p:nvSpPr>
          <p:cNvPr id="3" name="Shape 116"/>
          <p:cNvSpPr txBox="1">
            <a:spLocks/>
          </p:cNvSpPr>
          <p:nvPr/>
        </p:nvSpPr>
        <p:spPr>
          <a:xfrm>
            <a:off x="311700" y="134737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parameter extraction</a:t>
            </a:r>
          </a:p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intent classification</a:t>
            </a:r>
          </a:p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NLP pipeline</a:t>
            </a:r>
          </a:p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accent correction</a:t>
            </a:r>
          </a:p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typo correction</a:t>
            </a:r>
          </a:p>
          <a:p>
            <a:pPr marL="457200" indent="-381000"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sym typeface="Montserrat"/>
              </a:rPr>
              <a:t>c</a:t>
            </a:r>
            <a:r>
              <a:rPr lang="en-AU" sz="2400">
                <a:solidFill>
                  <a:srgbClr val="000000"/>
                </a:solidFill>
                <a:latin typeface="Avenir Light" charset="0"/>
              </a:rPr>
              <a:t>onversation flowmanagement</a:t>
            </a:r>
            <a:endParaRPr lang="en-AU" sz="240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  <a:p>
            <a:pPr marL="457200" indent="-381000">
              <a:buClr>
                <a:srgbClr val="000000"/>
              </a:buClr>
              <a:buSzPts val="2400"/>
              <a:buFont typeface="Montserrat"/>
              <a:buChar char="-"/>
            </a:pPr>
            <a:r>
              <a:rPr lang="en-AU" sz="2400">
                <a:solidFill>
                  <a:srgbClr val="000000"/>
                </a:solidFill>
                <a:latin typeface="Avenir Light" charset="0"/>
                <a:sym typeface="Montserrat"/>
              </a:rPr>
              <a:t>n</a:t>
            </a:r>
            <a:r>
              <a:rPr lang="en-AU" sz="2400">
                <a:solidFill>
                  <a:srgbClr val="000000"/>
                </a:solidFill>
                <a:latin typeface="Avenir Light" charset="0"/>
              </a:rPr>
              <a:t>amed entity recognition</a:t>
            </a:r>
          </a:p>
          <a:p>
            <a:pPr marL="457200" indent="-381000">
              <a:buClr>
                <a:srgbClr val="000000"/>
              </a:buClr>
              <a:buSzPts val="2400"/>
              <a:buFont typeface="Montserrat"/>
              <a:buChar char="-"/>
            </a:pPr>
            <a:endParaRPr lang="en-AU" sz="240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  <a:p>
            <a:pPr>
              <a:buFontTx/>
              <a:buNone/>
            </a:pPr>
            <a:r>
              <a:rPr lang="en-AU" sz="440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 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39253"/>
            <a:ext cx="1770115" cy="5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6"/>
          <p:cNvSpPr txBox="1">
            <a:spLocks/>
          </p:cNvSpPr>
          <p:nvPr/>
        </p:nvSpPr>
        <p:spPr>
          <a:xfrm>
            <a:off x="4999442" y="1039846"/>
            <a:ext cx="3674041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44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THANK YOU</a:t>
            </a:r>
            <a:r>
              <a:rPr lang="en-GB" sz="4400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  <a:sym typeface="Montserrat"/>
              </a:rPr>
              <a:t>! </a:t>
            </a:r>
          </a:p>
          <a:p>
            <a:pPr>
              <a:buFontTx/>
              <a:buNone/>
            </a:pPr>
            <a:endParaRPr lang="en-GB" sz="2400" u="sng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  <a:hlinkClick r:id="rId3"/>
            </a:endParaRPr>
          </a:p>
          <a:p>
            <a:pPr>
              <a:buFontTx/>
              <a:buNone/>
            </a:pPr>
            <a:r>
              <a:rPr lang="en-GB" u="sng" dirty="0">
                <a:latin typeface="Avenir Light" charset="0"/>
                <a:ea typeface="Avenir Light" charset="0"/>
                <a:cs typeface="Avenir Light" charset="0"/>
                <a:hlinkClick r:id="rId3"/>
              </a:rPr>
              <a:t>ahoj@nettle.sk</a:t>
            </a:r>
            <a:endParaRPr lang="en-GB" u="sng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  <a:p>
            <a:pPr>
              <a:buFontTx/>
              <a:buNone/>
            </a:pPr>
            <a:r>
              <a:rPr lang="en-GB" dirty="0">
                <a:latin typeface="Avenir Light" charset="0"/>
                <a:ea typeface="Avenir Light" charset="0"/>
                <a:cs typeface="Avenir Light" charset="0"/>
                <a:hlinkClick r:id="rId4"/>
              </a:rPr>
              <a:t>Tupého 29, 831 01 Bratislava</a:t>
            </a:r>
            <a:endParaRPr lang="en-GB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  <a:p>
            <a:pPr>
              <a:buFontTx/>
              <a:buNone/>
            </a:pPr>
            <a:endParaRPr lang="en-GB" sz="5400" dirty="0">
              <a:solidFill>
                <a:srgbClr val="000000"/>
              </a:solidFill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82" y="1841853"/>
            <a:ext cx="2618248" cy="7971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414" y="889369"/>
            <a:ext cx="3345391" cy="39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80C206D-EAA9-A846-9097-2D764665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73503" y="4495366"/>
            <a:ext cx="649074" cy="4787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921857B-8A8A-3B40-AF12-2A8DB6D46DE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366193" y="4477724"/>
            <a:ext cx="1259595" cy="459352"/>
          </a:xfrm>
          <a:prstGeom prst="rect">
            <a:avLst/>
          </a:prstGeom>
        </p:spPr>
      </p:pic>
      <p:pic>
        <p:nvPicPr>
          <p:cNvPr id="9" name="Picture 2" descr="Image result for sap open ecosystem logo">
            <a:extLst>
              <a:ext uri="{FF2B5EF4-FFF2-40B4-BE49-F238E27FC236}">
                <a16:creationId xmlns:a16="http://schemas.microsoft.com/office/drawing/2014/main" id="{5BFD23E4-977D-C541-AFAC-86AB14AB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458" y="4562150"/>
            <a:ext cx="1202429" cy="3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25A47F5A-5A19-FE4C-B18B-6318A344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60339"/>
            <a:ext cx="8403322" cy="326350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Avenir Light" charset="0"/>
              </a:rPr>
              <a:t>Team of seasoned coders, ambitious data scientists and trusted industry business specialists passionate about building solutions designed to deliver natural language enabled, conversational style interactions.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Avenir Light" charset="0"/>
              </a:rPr>
              <a:t>Proud to be official members of the NVIDIA Inception programme </a:t>
            </a:r>
            <a:r>
              <a:rPr lang="en-AU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and the SAP Open Ecosystem Partner programme.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AU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Strategic alliance partners with Biometric technology leaders </a:t>
            </a:r>
            <a:r>
              <a:rPr lang="en-AU" dirty="0" err="1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Innovatrics</a:t>
            </a:r>
            <a:r>
              <a:rPr lang="en-AU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 and contact centre solution leader </a:t>
            </a:r>
            <a:r>
              <a:rPr lang="en-AU" dirty="0" err="1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Genesys</a:t>
            </a:r>
            <a:r>
              <a:rPr lang="en-AU" dirty="0">
                <a:solidFill>
                  <a:srgbClr val="000000"/>
                </a:solidFill>
                <a:latin typeface="Avenir Light" charset="0"/>
                <a:ea typeface="Avenir Light" charset="0"/>
                <a:cs typeface="Avenir Light" charset="0"/>
              </a:rPr>
              <a:t>.</a:t>
            </a:r>
            <a:endParaRPr lang="en-AU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68A61FB-E6A4-3E41-B1DF-A77BAB8805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b="22339"/>
          <a:stretch/>
        </p:blipFill>
        <p:spPr>
          <a:xfrm>
            <a:off x="4922789" y="4265809"/>
            <a:ext cx="2038349" cy="672021"/>
          </a:xfrm>
          <a:prstGeom prst="rect">
            <a:avLst/>
          </a:prstGeom>
        </p:spPr>
      </p:pic>
      <p:sp>
        <p:nvSpPr>
          <p:cNvPr id="12" name="Shape 101">
            <a:extLst>
              <a:ext uri="{FF2B5EF4-FFF2-40B4-BE49-F238E27FC236}">
                <a16:creationId xmlns:a16="http://schemas.microsoft.com/office/drawing/2014/main" id="{ACA0F873-ECA4-D541-A420-A3A80D3264DA}"/>
              </a:ext>
            </a:extLst>
          </p:cNvPr>
          <p:cNvSpPr txBox="1">
            <a:spLocks/>
          </p:cNvSpPr>
          <p:nvPr/>
        </p:nvSpPr>
        <p:spPr>
          <a:xfrm>
            <a:off x="311700" y="314275"/>
            <a:ext cx="8520600" cy="758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3600" dirty="0">
                <a:latin typeface="Avenir Light" charset="0"/>
                <a:ea typeface="Avenir Light" charset="0"/>
                <a:cs typeface="Avenir Light" charset="0"/>
                <a:sym typeface="Montserrat"/>
              </a:rPr>
              <a:t>nettle AI</a:t>
            </a:r>
            <a:endParaRPr lang="en-AU" sz="4400" dirty="0"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773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C9A8C674-5DCF-3044-96DA-8D245B7114E6}"/>
              </a:ext>
            </a:extLst>
          </p:cNvPr>
          <p:cNvSpPr txBox="1">
            <a:spLocks/>
          </p:cNvSpPr>
          <p:nvPr/>
        </p:nvSpPr>
        <p:spPr>
          <a:xfrm>
            <a:off x="292650" y="1327592"/>
            <a:ext cx="8576187" cy="32635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buClr>
                <a:srgbClr val="000000"/>
              </a:buClr>
              <a:buSzPts val="2400"/>
            </a:pPr>
            <a:r>
              <a:rPr lang="en-AU" sz="1800" dirty="0">
                <a:latin typeface="Avenir Light" charset="0"/>
                <a:sym typeface="Montserrat"/>
              </a:rPr>
              <a:t>We are creating AI driven Natural Language Processing (NLP) solutions:  </a:t>
            </a:r>
          </a:p>
          <a:p>
            <a:pPr marL="76200">
              <a:buClr>
                <a:srgbClr val="000000"/>
              </a:buClr>
              <a:buSzPct val="90000"/>
            </a:pPr>
            <a:endParaRPr lang="en-AU" sz="1800" dirty="0">
              <a:latin typeface="Avenir Light" charset="0"/>
              <a:sym typeface="Montserrat"/>
            </a:endParaRPr>
          </a:p>
          <a:p>
            <a:pPr marL="342900" indent="-342900">
              <a:spcAft>
                <a:spcPts val="1600"/>
              </a:spcAft>
              <a:buClr>
                <a:schemeClr val="bg2">
                  <a:lumMod val="50000"/>
                </a:schemeClr>
              </a:buClr>
              <a:buSzPts val="1800"/>
              <a:buFont typeface="+mj-lt"/>
              <a:buAutoNum type="arabicPeriod"/>
            </a:pPr>
            <a:r>
              <a:rPr lang="en-AU" sz="1800" dirty="0">
                <a:latin typeface="Avenir Light" charset="0"/>
              </a:rPr>
              <a:t>text mining toolsets</a:t>
            </a:r>
          </a:p>
          <a:p>
            <a:pPr marL="342900" indent="-342900">
              <a:spcAft>
                <a:spcPts val="1600"/>
              </a:spcAft>
              <a:buClr>
                <a:schemeClr val="bg2">
                  <a:lumMod val="50000"/>
                </a:schemeClr>
              </a:buClr>
              <a:buSzPts val="1800"/>
              <a:buFont typeface="+mj-lt"/>
              <a:buAutoNum type="arabicPeriod"/>
            </a:pPr>
            <a:r>
              <a:rPr lang="en-AU" sz="1800" dirty="0">
                <a:latin typeface="Avenir Light" charset="0"/>
              </a:rPr>
              <a:t>entity detection and intent classifications engines </a:t>
            </a:r>
          </a:p>
          <a:p>
            <a:pPr marL="342900" indent="-342900">
              <a:spcAft>
                <a:spcPts val="1600"/>
              </a:spcAft>
              <a:buClr>
                <a:schemeClr val="bg2">
                  <a:lumMod val="50000"/>
                </a:schemeClr>
              </a:buClr>
              <a:buSzPts val="1800"/>
              <a:buFont typeface="+mj-lt"/>
              <a:buAutoNum type="arabicPeriod"/>
            </a:pPr>
            <a:r>
              <a:rPr lang="en-AU" sz="1800" dirty="0">
                <a:latin typeface="Avenir Light" charset="0"/>
              </a:rPr>
              <a:t>conversational solutions aka chatbots</a:t>
            </a:r>
          </a:p>
          <a:p>
            <a:pPr marL="44450">
              <a:buClr>
                <a:srgbClr val="000000"/>
              </a:buClr>
              <a:buSzPct val="90000"/>
            </a:pPr>
            <a:endParaRPr lang="en-AU" sz="1800" dirty="0">
              <a:latin typeface="Avenir Light" charset="0"/>
            </a:endParaRPr>
          </a:p>
          <a:p>
            <a:pPr marL="44450">
              <a:buClr>
                <a:srgbClr val="000000"/>
              </a:buClr>
              <a:buSzPct val="90000"/>
            </a:pPr>
            <a:r>
              <a:rPr lang="en-AU" sz="1800" dirty="0">
                <a:latin typeface="Avenir Light" charset="0"/>
              </a:rPr>
              <a:t>Our solutions are designed to help automate and streamline customer care or increase sales in a user-friendly manner.</a:t>
            </a:r>
          </a:p>
          <a:p>
            <a:pPr marL="76200">
              <a:buClr>
                <a:srgbClr val="000000"/>
              </a:buClr>
              <a:buSzPts val="2400"/>
            </a:pPr>
            <a:endParaRPr lang="en-AU" sz="18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BECEE096-7632-074B-B059-D8968A785C7C}"/>
              </a:ext>
            </a:extLst>
          </p:cNvPr>
          <p:cNvSpPr txBox="1">
            <a:spLocks/>
          </p:cNvSpPr>
          <p:nvPr/>
        </p:nvSpPr>
        <p:spPr>
          <a:xfrm>
            <a:off x="311700" y="314275"/>
            <a:ext cx="8520600" cy="758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3600" dirty="0">
                <a:latin typeface="Avenir Light" charset="0"/>
                <a:ea typeface="Avenir Light" charset="0"/>
                <a:cs typeface="Avenir Light" charset="0"/>
                <a:sym typeface="Montserrat"/>
              </a:rPr>
              <a:t>our focus</a:t>
            </a:r>
            <a:endParaRPr lang="en-AU" sz="4400" dirty="0">
              <a:latin typeface="Avenir Light" charset="0"/>
              <a:ea typeface="Avenir Light" charset="0"/>
              <a:cs typeface="Avenir Light" charset="0"/>
              <a:sym typeface="Montserrat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0E8F87-7398-E449-982B-5976953F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39253"/>
            <a:ext cx="1770115" cy="5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338391"/>
            <a:ext cx="8520600" cy="113132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l"/>
            <a:r>
              <a:rPr lang="sk-SK" sz="6000" dirty="0" err="1">
                <a:latin typeface="Avenir Light" charset="0"/>
              </a:rPr>
              <a:t>nettle</a:t>
            </a:r>
            <a:r>
              <a:rPr lang="sk-SK" sz="6000" dirty="0">
                <a:latin typeface="Avenir Light" charset="0"/>
              </a:rPr>
              <a:t> AI </a:t>
            </a:r>
            <a:br>
              <a:rPr lang="sk-SK" sz="6000" dirty="0">
                <a:latin typeface="Avenir Light" charset="0"/>
              </a:rPr>
            </a:br>
            <a:r>
              <a:rPr lang="sk-SK" sz="6000" dirty="0">
                <a:latin typeface="Avenir Light" charset="0"/>
              </a:rPr>
              <a:t>do-</a:t>
            </a:r>
            <a:r>
              <a:rPr lang="sk-SK" sz="6000" dirty="0" err="1">
                <a:latin typeface="Avenir Light" charset="0"/>
              </a:rPr>
              <a:t>it</a:t>
            </a:r>
            <a:r>
              <a:rPr lang="sk-SK" sz="6000" dirty="0">
                <a:latin typeface="Avenir Light" charset="0"/>
              </a:rPr>
              <a:t>-</a:t>
            </a:r>
            <a:r>
              <a:rPr lang="sk-SK" sz="6000" dirty="0" err="1">
                <a:latin typeface="Avenir Light" charset="0"/>
              </a:rPr>
              <a:t>for-me</a:t>
            </a:r>
            <a:endParaRPr lang="en-AU" sz="6000" dirty="0">
              <a:latin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03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25A47F5A-5A19-FE4C-B18B-6318A344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36539"/>
            <a:ext cx="8403322" cy="3263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The most common frustrations reported by consumers: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websites being hard to navigate (34%)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not being able to get answers to simple questions (31%)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basic details about a business - like address, hours of operations, and phone number - being hard to find (28%)</a:t>
            </a:r>
          </a:p>
          <a:p>
            <a:pPr>
              <a:buNone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The takeaway: The online experiences businesses are providing no longer match the way people prefer to buy. 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BDC44E43-2208-C249-AC34-4BA805AA9618}"/>
              </a:ext>
            </a:extLst>
          </p:cNvPr>
          <p:cNvSpPr txBox="1">
            <a:spLocks/>
          </p:cNvSpPr>
          <p:nvPr/>
        </p:nvSpPr>
        <p:spPr>
          <a:xfrm>
            <a:off x="311700" y="314275"/>
            <a:ext cx="8520600" cy="758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dirty="0">
                <a:latin typeface="Avenir Light" charset="0"/>
              </a:rPr>
              <a:t>issues with traditional online</a:t>
            </a:r>
            <a:endParaRPr lang="en" sz="4000" dirty="0">
              <a:latin typeface="Avenir Light" charset="0"/>
            </a:endParaRPr>
          </a:p>
        </p:txBody>
      </p:sp>
      <p:sp>
        <p:nvSpPr>
          <p:cNvPr id="2" name="Pravouholník 1">
            <a:extLst>
              <a:ext uri="{FF2B5EF4-FFF2-40B4-BE49-F238E27FC236}">
                <a16:creationId xmlns:a16="http://schemas.microsoft.com/office/drawing/2014/main" id="{4E9A310A-47A2-AC4E-99CC-70ED2DC99EC0}"/>
              </a:ext>
            </a:extLst>
          </p:cNvPr>
          <p:cNvSpPr/>
          <p:nvPr/>
        </p:nvSpPr>
        <p:spPr>
          <a:xfrm>
            <a:off x="311699" y="4620922"/>
            <a:ext cx="7330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latin typeface="Avenir Light" charset="0"/>
              </a:rPr>
              <a:t>Source: </a:t>
            </a:r>
            <a:r>
              <a:rPr lang="en" sz="1000" dirty="0">
                <a:latin typeface="Avenir Light" charset="0"/>
              </a:rPr>
              <a:t>The 2018 State of Chatbots Report: How Chatbots Are Reshaping Online Experiences</a:t>
            </a:r>
          </a:p>
        </p:txBody>
      </p:sp>
    </p:spTree>
    <p:extLst>
      <p:ext uri="{BB962C8B-B14F-4D97-AF65-F5344CB8AC3E}">
        <p14:creationId xmlns:p14="http://schemas.microsoft.com/office/powerpoint/2010/main" val="412416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25A47F5A-5A19-FE4C-B18B-6318A344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36539"/>
            <a:ext cx="8403322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Apps allowed consumers to do-it-yourself (DIY), the addition of AI, chatbots and voice-based digital assistants are enabling a do-it-for-me (DIFM) approach. </a:t>
            </a:r>
          </a:p>
          <a:p>
            <a:pPr marL="45720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Speedy and personali</a:t>
            </a:r>
            <a:r>
              <a:rPr lang="sk-SK" dirty="0">
                <a:solidFill>
                  <a:srgbClr val="000000"/>
                </a:solidFill>
                <a:latin typeface="Avenir Light" charset="0"/>
              </a:rPr>
              <a:t>s</a:t>
            </a:r>
            <a:r>
              <a:rPr lang="en" dirty="0" err="1">
                <a:solidFill>
                  <a:srgbClr val="000000"/>
                </a:solidFill>
                <a:latin typeface="Avenir Light" charset="0"/>
              </a:rPr>
              <a:t>ed</a:t>
            </a:r>
            <a:r>
              <a:rPr lang="en" dirty="0">
                <a:solidFill>
                  <a:srgbClr val="000000"/>
                </a:solidFill>
                <a:latin typeface="Avenir Light" charset="0"/>
              </a:rPr>
              <a:t> competent customer service anytime, anyplace. </a:t>
            </a:r>
          </a:p>
          <a:p>
            <a:pPr marL="457200" indent="-4572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sk-SK" dirty="0" err="1">
                <a:solidFill>
                  <a:srgbClr val="000000"/>
                </a:solidFill>
                <a:latin typeface="Avenir Light" charset="0"/>
              </a:rPr>
              <a:t>Services</a:t>
            </a:r>
            <a:r>
              <a:rPr lang="en" dirty="0">
                <a:solidFill>
                  <a:srgbClr val="000000"/>
                </a:solidFill>
                <a:latin typeface="Avenir Light" charset="0"/>
              </a:rPr>
              <a:t> &amp; information without having to spend time digging for it.</a:t>
            </a:r>
          </a:p>
          <a:p>
            <a:pPr>
              <a:lnSpc>
                <a:spcPct val="10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We used to measure success by the amount of time customers spent on your site or app, but now it’s about time saved - we often say “time is the new coupon”- and the frequency of return visits, as people find the answers they need more quickly. </a:t>
            </a: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BDC44E43-2208-C249-AC34-4BA805AA9618}"/>
              </a:ext>
            </a:extLst>
          </p:cNvPr>
          <p:cNvSpPr txBox="1">
            <a:spLocks/>
          </p:cNvSpPr>
          <p:nvPr/>
        </p:nvSpPr>
        <p:spPr>
          <a:xfrm>
            <a:off x="311700" y="314275"/>
            <a:ext cx="8520600" cy="758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latin typeface="Avenir Light" charset="0"/>
                <a:sym typeface="Montserrat"/>
              </a:rPr>
              <a:t>DIFM</a:t>
            </a:r>
            <a:endParaRPr lang="en" sz="3600" dirty="0">
              <a:latin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25A47F5A-5A19-FE4C-B18B-6318A344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36539"/>
            <a:ext cx="8403322" cy="3263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The most common predicted uses for chatbots that consumers reported: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getting quick answers to questions in an emergency (37%)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resolving a complaint or problem (35%)</a:t>
            </a:r>
          </a:p>
          <a:p>
            <a:pPr marL="342900" indent="-342900">
              <a:lnSpc>
                <a:spcPct val="10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" dirty="0">
                <a:solidFill>
                  <a:srgbClr val="000000"/>
                </a:solidFill>
                <a:latin typeface="Avenir Light" charset="0"/>
              </a:rPr>
              <a:t>and getting detailed answers or explanations (35%) </a:t>
            </a:r>
          </a:p>
          <a:p>
            <a:pPr>
              <a:buNone/>
            </a:pPr>
            <a:endParaRPr lang="en" dirty="0">
              <a:solidFill>
                <a:srgbClr val="000000"/>
              </a:solidFill>
              <a:latin typeface="Avenir Light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BDC44E43-2208-C249-AC34-4BA805AA9618}"/>
              </a:ext>
            </a:extLst>
          </p:cNvPr>
          <p:cNvSpPr txBox="1">
            <a:spLocks/>
          </p:cNvSpPr>
          <p:nvPr/>
        </p:nvSpPr>
        <p:spPr>
          <a:xfrm>
            <a:off x="311700" y="314275"/>
            <a:ext cx="8520600" cy="7581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dirty="0">
                <a:latin typeface="Avenir Light" charset="0"/>
              </a:rPr>
              <a:t>use cases for chatbots </a:t>
            </a:r>
          </a:p>
          <a:p>
            <a:endParaRPr lang="en" sz="3600" dirty="0">
              <a:latin typeface="Avenir Light" charset="0"/>
            </a:endParaRPr>
          </a:p>
          <a:p>
            <a:endParaRPr lang="en" sz="4000" dirty="0">
              <a:latin typeface="Avenir Light" charset="0"/>
            </a:endParaRPr>
          </a:p>
        </p:txBody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C259359D-3AD1-BA42-8F3B-1C6609238192}"/>
              </a:ext>
            </a:extLst>
          </p:cNvPr>
          <p:cNvSpPr/>
          <p:nvPr/>
        </p:nvSpPr>
        <p:spPr>
          <a:xfrm>
            <a:off x="311699" y="4620922"/>
            <a:ext cx="73300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latin typeface="Avenir Light" charset="0"/>
              </a:rPr>
              <a:t>Source: </a:t>
            </a:r>
            <a:r>
              <a:rPr lang="en" sz="1000" dirty="0">
                <a:latin typeface="Avenir Light" charset="0"/>
              </a:rPr>
              <a:t>The 2018 State of Chatbots Report: How Chatbots Are Reshaping Online Experiences</a:t>
            </a:r>
          </a:p>
        </p:txBody>
      </p:sp>
    </p:spTree>
    <p:extLst>
      <p:ext uri="{BB962C8B-B14F-4D97-AF65-F5344CB8AC3E}">
        <p14:creationId xmlns:p14="http://schemas.microsoft.com/office/powerpoint/2010/main" val="315547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3338391"/>
            <a:ext cx="8520600" cy="113132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l"/>
            <a:r>
              <a:rPr lang="sk-SK" sz="6000" dirty="0" err="1">
                <a:latin typeface="Avenir Light" charset="0"/>
              </a:rPr>
              <a:t>nettle</a:t>
            </a:r>
            <a:r>
              <a:rPr lang="sk-SK" sz="6000" dirty="0">
                <a:latin typeface="Avenir Light" charset="0"/>
              </a:rPr>
              <a:t> AI </a:t>
            </a:r>
            <a:br>
              <a:rPr lang="sk-SK" sz="6000" dirty="0">
                <a:latin typeface="Avenir Light" charset="0"/>
              </a:rPr>
            </a:br>
            <a:r>
              <a:rPr lang="en-AU" sz="6000" dirty="0" err="1">
                <a:latin typeface="Avenir Light" charset="0"/>
              </a:rPr>
              <a:t>chatbot</a:t>
            </a:r>
            <a:r>
              <a:rPr lang="en-AU" sz="6000" dirty="0">
                <a:latin typeface="Avenir Light" charset="0"/>
              </a:rPr>
              <a:t> in action</a:t>
            </a:r>
            <a:endParaRPr lang="en-AU" sz="6000" dirty="0">
              <a:latin typeface="Avenir Light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0157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6"/>
          <p:cNvSpPr txBox="1">
            <a:spLocks/>
          </p:cNvSpPr>
          <p:nvPr/>
        </p:nvSpPr>
        <p:spPr>
          <a:xfrm>
            <a:off x="311700" y="248958"/>
            <a:ext cx="8520600" cy="690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sk-SK" sz="3600" dirty="0" err="1">
                <a:solidFill>
                  <a:srgbClr val="000000"/>
                </a:solidFill>
                <a:latin typeface="Avenir Light" charset="0"/>
              </a:rPr>
              <a:t>nettle</a:t>
            </a:r>
            <a:r>
              <a:rPr lang="sk-SK" sz="3600" dirty="0">
                <a:solidFill>
                  <a:srgbClr val="000000"/>
                </a:solidFill>
                <a:latin typeface="Avenir Light" charset="0"/>
              </a:rPr>
              <a:t> AI</a:t>
            </a:r>
            <a:r>
              <a:rPr lang="en-AU" sz="3600" dirty="0">
                <a:solidFill>
                  <a:srgbClr val="000000"/>
                </a:solidFill>
                <a:latin typeface="Avenir Light" charset="0"/>
              </a:rPr>
              <a:t> chatbot – on click video play</a:t>
            </a:r>
            <a:endParaRPr lang="en-GB" sz="3600" dirty="0">
              <a:solidFill>
                <a:srgbClr val="000000"/>
              </a:solidFill>
              <a:latin typeface="Avenir Light" charset="0"/>
              <a:sym typeface="Montserrat"/>
            </a:endParaRPr>
          </a:p>
        </p:txBody>
      </p:sp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F3C22971-C2D0-2142-B72B-48FC914B3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59" y="1275498"/>
            <a:ext cx="5198882" cy="324930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C6CF1D9-D1D0-2648-9D1A-583F789F5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39" y="4446157"/>
            <a:ext cx="1770115" cy="5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8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E313B09176D841A6F54EA05658DF14" ma:contentTypeVersion="2" ma:contentTypeDescription="Create a new document." ma:contentTypeScope="" ma:versionID="e27de8e3cc9ff956c5900df8fb0fde0e">
  <xsd:schema xmlns:xsd="http://www.w3.org/2001/XMLSchema" xmlns:xs="http://www.w3.org/2001/XMLSchema" xmlns:p="http://schemas.microsoft.com/office/2006/metadata/properties" xmlns:ns2="f10082d7-f4dd-480a-94fb-f8fe3d133b38" targetNamespace="http://schemas.microsoft.com/office/2006/metadata/properties" ma:root="true" ma:fieldsID="67f94878687d4a427f8226942644a603" ns2:_="">
    <xsd:import namespace="f10082d7-f4dd-480a-94fb-f8fe3d133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082d7-f4dd-480a-94fb-f8fe3d133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9814D6-2283-4618-9350-76F751285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0B91A-8D05-4124-B490-D905C1AFF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082d7-f4dd-480a-94fb-f8fe3d133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55100</TotalTime>
  <Words>473</Words>
  <Application>Microsoft Macintosh PowerPoint</Application>
  <PresentationFormat>Prezentácia na obrazovke (16:9)</PresentationFormat>
  <Paragraphs>80</Paragraphs>
  <Slides>19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Avenir Light</vt:lpstr>
      <vt:lpstr>Montserrat</vt:lpstr>
      <vt:lpstr>Simple Light</vt:lpstr>
      <vt:lpstr>We speak your language. </vt:lpstr>
      <vt:lpstr>Prezentácia programu PowerPoint</vt:lpstr>
      <vt:lpstr>Prezentácia programu PowerPoint</vt:lpstr>
      <vt:lpstr>nettle AI  do-it-for-me</vt:lpstr>
      <vt:lpstr>Prezentácia programu PowerPoint</vt:lpstr>
      <vt:lpstr>Prezentácia programu PowerPoint</vt:lpstr>
      <vt:lpstr>Prezentácia programu PowerPoint</vt:lpstr>
      <vt:lpstr>nettle AI  chatbot in action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Pracujeme s jazykom. </dc:title>
  <dc:subject/>
  <dc:creator/>
  <cp:keywords/>
  <dc:description/>
  <cp:lastModifiedBy>Andrej Greguš</cp:lastModifiedBy>
  <cp:revision>80</cp:revision>
  <cp:lastPrinted>2018-11-06T12:44:35Z</cp:lastPrinted>
  <dcterms:modified xsi:type="dcterms:W3CDTF">2019-02-18T20:14:56Z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0x01010056E313B09176D841A6F54EA05658DF14</vt:lpwstr>
  </property>
</Properties>
</file>